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12192000" cy="6858000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4" autoAdjust="0"/>
    <p:restoredTop sz="94660"/>
  </p:normalViewPr>
  <p:slideViewPr>
    <p:cSldViewPr snapToGrid="0">
      <p:cViewPr varScale="1">
        <p:scale>
          <a:sx n="88" d="100"/>
          <a:sy n="88" d="100"/>
        </p:scale>
        <p:origin x="576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editar el estilo de subtítulo del patrón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96CFEC-60E0-4D1C-9962-F045CD6FD14B}" type="datetimeFigureOut">
              <a:rPr lang="es-ES" smtClean="0"/>
              <a:t>07/05/2021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C22586-BCB8-486D-BA23-0F122D9E931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8817128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96CFEC-60E0-4D1C-9962-F045CD6FD14B}" type="datetimeFigureOut">
              <a:rPr lang="es-ES" smtClean="0"/>
              <a:t>07/05/2021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C22586-BCB8-486D-BA23-0F122D9E931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2612454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96CFEC-60E0-4D1C-9962-F045CD6FD14B}" type="datetimeFigureOut">
              <a:rPr lang="es-ES" smtClean="0"/>
              <a:t>07/05/2021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C22586-BCB8-486D-BA23-0F122D9E931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0769996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96CFEC-60E0-4D1C-9962-F045CD6FD14B}" type="datetimeFigureOut">
              <a:rPr lang="es-ES" smtClean="0"/>
              <a:t>07/05/2021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C22586-BCB8-486D-BA23-0F122D9E931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0567018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96CFEC-60E0-4D1C-9962-F045CD6FD14B}" type="datetimeFigureOut">
              <a:rPr lang="es-ES" smtClean="0"/>
              <a:t>07/05/2021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C22586-BCB8-486D-BA23-0F122D9E931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9057795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96CFEC-60E0-4D1C-9962-F045CD6FD14B}" type="datetimeFigureOut">
              <a:rPr lang="es-ES" smtClean="0"/>
              <a:t>07/05/2021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C22586-BCB8-486D-BA23-0F122D9E931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9869678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96CFEC-60E0-4D1C-9962-F045CD6FD14B}" type="datetimeFigureOut">
              <a:rPr lang="es-ES" smtClean="0"/>
              <a:t>07/05/2021</a:t>
            </a:fld>
            <a:endParaRPr lang="es-ES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C22586-BCB8-486D-BA23-0F122D9E931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1178139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96CFEC-60E0-4D1C-9962-F045CD6FD14B}" type="datetimeFigureOut">
              <a:rPr lang="es-ES" smtClean="0"/>
              <a:t>07/05/2021</a:t>
            </a:fld>
            <a:endParaRPr lang="es-ES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C22586-BCB8-486D-BA23-0F122D9E931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2359603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96CFEC-60E0-4D1C-9962-F045CD6FD14B}" type="datetimeFigureOut">
              <a:rPr lang="es-ES" smtClean="0"/>
              <a:t>07/05/2021</a:t>
            </a:fld>
            <a:endParaRPr lang="es-ES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C22586-BCB8-486D-BA23-0F122D9E931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3810633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96CFEC-60E0-4D1C-9962-F045CD6FD14B}" type="datetimeFigureOut">
              <a:rPr lang="es-ES" smtClean="0"/>
              <a:t>07/05/2021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C22586-BCB8-486D-BA23-0F122D9E931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4733041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96CFEC-60E0-4D1C-9962-F045CD6FD14B}" type="datetimeFigureOut">
              <a:rPr lang="es-ES" smtClean="0"/>
              <a:t>07/05/2021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C22586-BCB8-486D-BA23-0F122D9E931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5615708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3">
                <a:lumMod val="0"/>
                <a:lumOff val="100000"/>
              </a:schemeClr>
            </a:gs>
            <a:gs pos="35000">
              <a:schemeClr val="accent3">
                <a:lumMod val="0"/>
                <a:lumOff val="100000"/>
              </a:schemeClr>
            </a:gs>
            <a:gs pos="100000">
              <a:schemeClr val="accent3">
                <a:lumMod val="10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96CFEC-60E0-4D1C-9962-F045CD6FD14B}" type="datetimeFigureOut">
              <a:rPr lang="es-ES" smtClean="0"/>
              <a:t>07/05/2021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C22586-BCB8-486D-BA23-0F122D9E931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3131591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jpe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hyperlink" Target="http://172.31.250.78:8080/plurex/login.jsf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visor.ideex.es/#/visor/map%3D1%2Cvisor%3D1%2Chdpu_file%3Dplanos_visor" TargetMode="Externa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72249" y="344236"/>
            <a:ext cx="5313405" cy="60207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42829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838200" y="481914"/>
            <a:ext cx="10515600" cy="5461686"/>
          </a:xfrm>
        </p:spPr>
        <p:txBody>
          <a:bodyPr/>
          <a:lstStyle/>
          <a:p>
            <a:r>
              <a:rPr lang="es-ES" dirty="0" smtClean="0"/>
              <a:t>PROCESO COMPLETAMENTE DIGITAL ( DESAPARECE EL PAPEL).</a:t>
            </a:r>
          </a:p>
          <a:p>
            <a:endParaRPr lang="es-ES" dirty="0" smtClean="0"/>
          </a:p>
          <a:p>
            <a:r>
              <a:rPr lang="es-ES" dirty="0" smtClean="0"/>
              <a:t>PROCESO COMPLETO: </a:t>
            </a:r>
          </a:p>
          <a:p>
            <a:pPr indent="3095625">
              <a:buNone/>
            </a:pPr>
            <a:r>
              <a:rPr lang="es-ES" dirty="0" smtClean="0"/>
              <a:t>REDACCION</a:t>
            </a:r>
          </a:p>
          <a:p>
            <a:pPr indent="3095625">
              <a:buNone/>
            </a:pPr>
            <a:r>
              <a:rPr lang="es-ES" dirty="0" smtClean="0"/>
              <a:t>TRAMITACION</a:t>
            </a:r>
          </a:p>
          <a:p>
            <a:pPr indent="3095625">
              <a:buNone/>
            </a:pPr>
            <a:r>
              <a:rPr lang="es-ES" dirty="0" smtClean="0"/>
              <a:t>REVISION</a:t>
            </a:r>
          </a:p>
          <a:p>
            <a:pPr indent="3095625">
              <a:buNone/>
            </a:pPr>
            <a:r>
              <a:rPr lang="es-ES" dirty="0" smtClean="0"/>
              <a:t>PUBLICACION</a:t>
            </a:r>
          </a:p>
          <a:p>
            <a:pPr indent="3095625">
              <a:buNone/>
            </a:pPr>
            <a:endParaRPr lang="es-ES" dirty="0" smtClean="0"/>
          </a:p>
          <a:p>
            <a:pPr marL="685800" indent="-457200"/>
            <a:r>
              <a:rPr lang="es-ES" dirty="0" smtClean="0"/>
              <a:t>APLICACIONES EXPROCESO PARA CADA PROCESO (SOTWARE LIBRE)</a:t>
            </a:r>
          </a:p>
        </p:txBody>
      </p:sp>
    </p:spTree>
    <p:extLst>
      <p:ext uri="{BB962C8B-B14F-4D97-AF65-F5344CB8AC3E}">
        <p14:creationId xmlns:p14="http://schemas.microsoft.com/office/powerpoint/2010/main" val="27513925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contenido 2"/>
          <p:cNvSpPr>
            <a:spLocks noGrp="1"/>
          </p:cNvSpPr>
          <p:nvPr>
            <p:ph idx="1"/>
          </p:nvPr>
        </p:nvSpPr>
        <p:spPr>
          <a:xfrm>
            <a:off x="838200" y="481914"/>
            <a:ext cx="10515600" cy="556054"/>
          </a:xfrm>
        </p:spPr>
        <p:txBody>
          <a:bodyPr/>
          <a:lstStyle/>
          <a:p>
            <a:r>
              <a:rPr lang="es-ES" dirty="0" smtClean="0"/>
              <a:t>PROCESO INTEGRO DIGITAL</a:t>
            </a:r>
          </a:p>
          <a:p>
            <a:pPr indent="3095625">
              <a:buNone/>
            </a:pPr>
            <a:endParaRPr lang="es-ES" dirty="0" smtClean="0"/>
          </a:p>
        </p:txBody>
      </p:sp>
      <p:sp>
        <p:nvSpPr>
          <p:cNvPr id="5" name="Marcador de contenido 2"/>
          <p:cNvSpPr txBox="1">
            <a:spLocks/>
          </p:cNvSpPr>
          <p:nvPr/>
        </p:nvSpPr>
        <p:spPr>
          <a:xfrm>
            <a:off x="2780270" y="1438532"/>
            <a:ext cx="8157519" cy="55605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S" dirty="0" smtClean="0"/>
              <a:t>FIRMA DIGITAL FICHEROS VECTORIALES</a:t>
            </a:r>
          </a:p>
          <a:p>
            <a:pPr indent="3095625">
              <a:buFont typeface="Arial" panose="020B0604020202020204" pitchFamily="34" charset="0"/>
              <a:buNone/>
            </a:pPr>
            <a:endParaRPr lang="es-ES" dirty="0"/>
          </a:p>
        </p:txBody>
      </p:sp>
      <p:sp>
        <p:nvSpPr>
          <p:cNvPr id="6" name="Marcador de contenido 2"/>
          <p:cNvSpPr txBox="1">
            <a:spLocks/>
          </p:cNvSpPr>
          <p:nvPr/>
        </p:nvSpPr>
        <p:spPr>
          <a:xfrm>
            <a:off x="2780269" y="3554626"/>
            <a:ext cx="8157519" cy="55605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S" dirty="0" smtClean="0"/>
              <a:t>CERTFICACION LEGAL DE PUBLICACION WEB</a:t>
            </a:r>
          </a:p>
          <a:p>
            <a:pPr indent="3095625">
              <a:buFont typeface="Arial" panose="020B0604020202020204" pitchFamily="34" charset="0"/>
              <a:buNone/>
            </a:pPr>
            <a:endParaRPr lang="es-ES" dirty="0"/>
          </a:p>
        </p:txBody>
      </p:sp>
      <p:sp>
        <p:nvSpPr>
          <p:cNvPr id="7" name="Marcador de contenido 2"/>
          <p:cNvSpPr txBox="1">
            <a:spLocks/>
          </p:cNvSpPr>
          <p:nvPr/>
        </p:nvSpPr>
        <p:spPr>
          <a:xfrm>
            <a:off x="2780269" y="2393089"/>
            <a:ext cx="8157519" cy="55605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S" dirty="0" smtClean="0"/>
              <a:t>PROCESO DE TRAMITACION Y VERIFICACION DIGITAL</a:t>
            </a:r>
          </a:p>
          <a:p>
            <a:pPr indent="3095625">
              <a:buFont typeface="Arial" panose="020B0604020202020204" pitchFamily="34" charset="0"/>
              <a:buNone/>
            </a:pP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5563017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Marcador de contenido 2"/>
          <p:cNvSpPr>
            <a:spLocks noGrp="1"/>
          </p:cNvSpPr>
          <p:nvPr>
            <p:ph idx="1"/>
          </p:nvPr>
        </p:nvSpPr>
        <p:spPr>
          <a:xfrm>
            <a:off x="492709" y="234779"/>
            <a:ext cx="10515600" cy="556054"/>
          </a:xfrm>
        </p:spPr>
        <p:txBody>
          <a:bodyPr/>
          <a:lstStyle/>
          <a:p>
            <a:r>
              <a:rPr lang="es-ES" dirty="0" smtClean="0"/>
              <a:t>PROCESO PLANEA</a:t>
            </a:r>
          </a:p>
          <a:p>
            <a:pPr indent="3095625">
              <a:buNone/>
            </a:pPr>
            <a:endParaRPr lang="es-ES" dirty="0" smtClean="0"/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1540" y="1122094"/>
            <a:ext cx="2286815" cy="1154297"/>
          </a:xfrm>
          <a:prstGeom prst="rect">
            <a:avLst/>
          </a:prstGeom>
        </p:spPr>
      </p:pic>
      <p:sp>
        <p:nvSpPr>
          <p:cNvPr id="7" name="Marcador de contenido 2"/>
          <p:cNvSpPr txBox="1">
            <a:spLocks/>
          </p:cNvSpPr>
          <p:nvPr/>
        </p:nvSpPr>
        <p:spPr>
          <a:xfrm>
            <a:off x="790901" y="2425327"/>
            <a:ext cx="2568146" cy="4088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S" sz="1400" dirty="0" smtClean="0"/>
              <a:t>ADMINISTRADOR</a:t>
            </a:r>
          </a:p>
          <a:p>
            <a:pPr indent="3095625">
              <a:buFont typeface="Arial" panose="020B0604020202020204" pitchFamily="34" charset="0"/>
              <a:buNone/>
            </a:pPr>
            <a:endParaRPr lang="es-ES" dirty="0"/>
          </a:p>
        </p:txBody>
      </p:sp>
      <p:sp>
        <p:nvSpPr>
          <p:cNvPr id="8" name="Marcador de contenido 2"/>
          <p:cNvSpPr txBox="1">
            <a:spLocks/>
          </p:cNvSpPr>
          <p:nvPr/>
        </p:nvSpPr>
        <p:spPr>
          <a:xfrm>
            <a:off x="790901" y="798982"/>
            <a:ext cx="1736124" cy="4088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S" sz="1400" b="1" dirty="0" smtClean="0"/>
              <a:t>APP BASE DATOS</a:t>
            </a:r>
          </a:p>
          <a:p>
            <a:pPr indent="3095625">
              <a:buFont typeface="Arial" panose="020B0604020202020204" pitchFamily="34" charset="0"/>
              <a:buNone/>
            </a:pPr>
            <a:endParaRPr lang="es-ES" dirty="0"/>
          </a:p>
        </p:txBody>
      </p:sp>
      <p:pic>
        <p:nvPicPr>
          <p:cNvPr id="9" name="Imagen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4379" y="3634632"/>
            <a:ext cx="3236641" cy="1668162"/>
          </a:xfrm>
          <a:prstGeom prst="rect">
            <a:avLst/>
          </a:prstGeom>
        </p:spPr>
      </p:pic>
      <p:sp>
        <p:nvSpPr>
          <p:cNvPr id="11" name="Marcador de contenido 2"/>
          <p:cNvSpPr txBox="1">
            <a:spLocks/>
          </p:cNvSpPr>
          <p:nvPr/>
        </p:nvSpPr>
        <p:spPr>
          <a:xfrm>
            <a:off x="806277" y="3151219"/>
            <a:ext cx="2072846" cy="506681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S" sz="1400" b="1" dirty="0" smtClean="0"/>
              <a:t>PLANEA REDACCION</a:t>
            </a:r>
          </a:p>
          <a:p>
            <a:pPr marL="0" indent="0" algn="ctr">
              <a:buNone/>
            </a:pPr>
            <a:r>
              <a:rPr lang="es-ES" sz="1400" dirty="0"/>
              <a:t>(</a:t>
            </a:r>
            <a:r>
              <a:rPr lang="es-ES" sz="1400" dirty="0" smtClean="0"/>
              <a:t>REDACCION PLAN)</a:t>
            </a:r>
          </a:p>
          <a:p>
            <a:pPr indent="3095625">
              <a:buFont typeface="Arial" panose="020B0604020202020204" pitchFamily="34" charset="0"/>
              <a:buNone/>
            </a:pPr>
            <a:endParaRPr lang="es-ES" dirty="0"/>
          </a:p>
        </p:txBody>
      </p:sp>
      <p:sp>
        <p:nvSpPr>
          <p:cNvPr id="12" name="Marcador de contenido 2"/>
          <p:cNvSpPr txBox="1">
            <a:spLocks/>
          </p:cNvSpPr>
          <p:nvPr/>
        </p:nvSpPr>
        <p:spPr>
          <a:xfrm>
            <a:off x="645225" y="5341435"/>
            <a:ext cx="2568146" cy="4088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S" sz="1400" dirty="0" smtClean="0"/>
              <a:t>EQUIPOS REDACTORES</a:t>
            </a:r>
          </a:p>
          <a:p>
            <a:pPr indent="3095625">
              <a:buFont typeface="Arial" panose="020B0604020202020204" pitchFamily="34" charset="0"/>
              <a:buNone/>
            </a:pPr>
            <a:endParaRPr lang="es-ES" dirty="0"/>
          </a:p>
        </p:txBody>
      </p:sp>
      <p:sp>
        <p:nvSpPr>
          <p:cNvPr id="13" name="Flecha derecha 12"/>
          <p:cNvSpPr/>
          <p:nvPr/>
        </p:nvSpPr>
        <p:spPr>
          <a:xfrm>
            <a:off x="3528598" y="4443832"/>
            <a:ext cx="550193" cy="58076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4" name="Marcador de contenido 2"/>
          <p:cNvSpPr txBox="1">
            <a:spLocks/>
          </p:cNvSpPr>
          <p:nvPr/>
        </p:nvSpPr>
        <p:spPr>
          <a:xfrm>
            <a:off x="3461020" y="5312818"/>
            <a:ext cx="2072846" cy="4088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S" sz="1400" dirty="0" smtClean="0"/>
              <a:t>ARCHIVO FIRMADO</a:t>
            </a:r>
          </a:p>
          <a:p>
            <a:pPr indent="3095625">
              <a:buFont typeface="Arial" panose="020B0604020202020204" pitchFamily="34" charset="0"/>
              <a:buNone/>
            </a:pPr>
            <a:endParaRPr lang="es-ES" dirty="0"/>
          </a:p>
        </p:txBody>
      </p:sp>
      <p:sp>
        <p:nvSpPr>
          <p:cNvPr id="15" name="Flecha derecha 14"/>
          <p:cNvSpPr/>
          <p:nvPr/>
        </p:nvSpPr>
        <p:spPr>
          <a:xfrm>
            <a:off x="4818690" y="4510111"/>
            <a:ext cx="629197" cy="58076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6" name="Marcador de contenido 2"/>
          <p:cNvSpPr txBox="1">
            <a:spLocks/>
          </p:cNvSpPr>
          <p:nvPr/>
        </p:nvSpPr>
        <p:spPr>
          <a:xfrm>
            <a:off x="5441590" y="3480597"/>
            <a:ext cx="2206197" cy="6266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S" sz="1400" b="1" dirty="0" smtClean="0"/>
              <a:t>PLANEA TRAMITACION</a:t>
            </a:r>
          </a:p>
          <a:p>
            <a:pPr marL="0" indent="0" algn="ctr">
              <a:buNone/>
            </a:pPr>
            <a:r>
              <a:rPr lang="es-ES" sz="1400" dirty="0" smtClean="0"/>
              <a:t>(GESTOR DOCUMENTOS)</a:t>
            </a:r>
          </a:p>
          <a:p>
            <a:pPr indent="3095625">
              <a:buFont typeface="Arial" panose="020B0604020202020204" pitchFamily="34" charset="0"/>
              <a:buNone/>
            </a:pPr>
            <a:endParaRPr lang="es-ES" dirty="0"/>
          </a:p>
        </p:txBody>
      </p:sp>
      <p:sp>
        <p:nvSpPr>
          <p:cNvPr id="17" name="Marcador de contenido 2"/>
          <p:cNvSpPr txBox="1">
            <a:spLocks/>
          </p:cNvSpPr>
          <p:nvPr/>
        </p:nvSpPr>
        <p:spPr>
          <a:xfrm>
            <a:off x="5435652" y="5302794"/>
            <a:ext cx="2329763" cy="581325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s-ES" sz="1400" dirty="0" smtClean="0"/>
              <a:t>ADMINISTRACIONES</a:t>
            </a:r>
          </a:p>
          <a:p>
            <a:pPr marL="0" indent="0" algn="ctr">
              <a:buNone/>
            </a:pPr>
            <a:r>
              <a:rPr lang="es-ES" sz="1400" dirty="0" smtClean="0"/>
              <a:t>PUBLICAS</a:t>
            </a:r>
          </a:p>
          <a:p>
            <a:pPr indent="3095625">
              <a:buFont typeface="Arial" panose="020B0604020202020204" pitchFamily="34" charset="0"/>
              <a:buNone/>
            </a:pPr>
            <a:endParaRPr lang="es-ES" dirty="0"/>
          </a:p>
        </p:txBody>
      </p:sp>
      <p:sp>
        <p:nvSpPr>
          <p:cNvPr id="18" name="Flecha derecha 17"/>
          <p:cNvSpPr/>
          <p:nvPr/>
        </p:nvSpPr>
        <p:spPr>
          <a:xfrm>
            <a:off x="7895968" y="4639827"/>
            <a:ext cx="608367" cy="56236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9" name="Marcador de contenido 2"/>
          <p:cNvSpPr txBox="1">
            <a:spLocks/>
          </p:cNvSpPr>
          <p:nvPr/>
        </p:nvSpPr>
        <p:spPr>
          <a:xfrm>
            <a:off x="9248381" y="3412907"/>
            <a:ext cx="2206197" cy="6266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S" sz="1400" b="1" dirty="0" smtClean="0"/>
              <a:t>PLANEA </a:t>
            </a:r>
            <a:r>
              <a:rPr lang="es-ES" sz="1400" b="1" dirty="0" smtClean="0"/>
              <a:t>REVISOR</a:t>
            </a:r>
            <a:endParaRPr lang="es-ES" sz="1400" b="1" dirty="0" smtClean="0"/>
          </a:p>
          <a:p>
            <a:pPr marL="0" indent="0" algn="ctr">
              <a:buNone/>
            </a:pPr>
            <a:r>
              <a:rPr lang="es-ES" sz="1400" dirty="0" smtClean="0"/>
              <a:t>(VISOR DOCUMENTOS)</a:t>
            </a:r>
          </a:p>
          <a:p>
            <a:pPr indent="3095625">
              <a:buFont typeface="Arial" panose="020B0604020202020204" pitchFamily="34" charset="0"/>
              <a:buNone/>
            </a:pPr>
            <a:endParaRPr lang="es-ES" dirty="0"/>
          </a:p>
        </p:txBody>
      </p:sp>
      <p:sp>
        <p:nvSpPr>
          <p:cNvPr id="20" name="Flecha abajo 19"/>
          <p:cNvSpPr/>
          <p:nvPr/>
        </p:nvSpPr>
        <p:spPr>
          <a:xfrm>
            <a:off x="1522486" y="2742327"/>
            <a:ext cx="406812" cy="27287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21" name="Imagen 20" descr="&lt;strong&gt;ZIP&lt;/strong&gt;-Dateiformat – Wikipedia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6558" y="4415874"/>
            <a:ext cx="749493" cy="749493"/>
          </a:xfrm>
          <a:prstGeom prst="rect">
            <a:avLst/>
          </a:prstGeom>
        </p:spPr>
      </p:pic>
      <p:pic>
        <p:nvPicPr>
          <p:cNvPr id="22" name="Imagen 2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1840" y="4039573"/>
            <a:ext cx="2936827" cy="1521844"/>
          </a:xfrm>
          <a:prstGeom prst="rect">
            <a:avLst/>
          </a:prstGeom>
        </p:spPr>
      </p:pic>
      <p:sp>
        <p:nvSpPr>
          <p:cNvPr id="23" name="Marcador de contenido 2"/>
          <p:cNvSpPr txBox="1">
            <a:spLocks/>
          </p:cNvSpPr>
          <p:nvPr/>
        </p:nvSpPr>
        <p:spPr>
          <a:xfrm>
            <a:off x="9186597" y="5686943"/>
            <a:ext cx="2329763" cy="33872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s-ES" sz="1400" dirty="0" smtClean="0"/>
              <a:t>TECNICOS REVISION</a:t>
            </a:r>
          </a:p>
          <a:p>
            <a:pPr indent="3095625">
              <a:buFont typeface="Arial" panose="020B0604020202020204" pitchFamily="34" charset="0"/>
              <a:buNone/>
            </a:pPr>
            <a:endParaRPr lang="es-ES" dirty="0"/>
          </a:p>
        </p:txBody>
      </p:sp>
      <p:sp>
        <p:nvSpPr>
          <p:cNvPr id="24" name="Flecha derecha 23"/>
          <p:cNvSpPr/>
          <p:nvPr/>
        </p:nvSpPr>
        <p:spPr>
          <a:xfrm rot="10800000">
            <a:off x="7780693" y="3741962"/>
            <a:ext cx="555476" cy="471152"/>
          </a:xfrm>
          <a:prstGeom prst="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5" name="Flecha derecha 24"/>
          <p:cNvSpPr/>
          <p:nvPr/>
        </p:nvSpPr>
        <p:spPr>
          <a:xfrm rot="10800000">
            <a:off x="4146371" y="3743820"/>
            <a:ext cx="555476" cy="471152"/>
          </a:xfrm>
          <a:prstGeom prst="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6" name="Flecha derecha 25"/>
          <p:cNvSpPr/>
          <p:nvPr/>
        </p:nvSpPr>
        <p:spPr>
          <a:xfrm rot="16200000">
            <a:off x="9906069" y="2592532"/>
            <a:ext cx="608367" cy="56236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27" name="Imagen 2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658727" y="861445"/>
            <a:ext cx="3103050" cy="1605896"/>
          </a:xfrm>
          <a:prstGeom prst="rect">
            <a:avLst/>
          </a:prstGeom>
        </p:spPr>
      </p:pic>
      <p:sp>
        <p:nvSpPr>
          <p:cNvPr id="28" name="Marcador de contenido 2"/>
          <p:cNvSpPr txBox="1">
            <a:spLocks/>
          </p:cNvSpPr>
          <p:nvPr/>
        </p:nvSpPr>
        <p:spPr>
          <a:xfrm>
            <a:off x="9045147" y="134307"/>
            <a:ext cx="2409430" cy="6266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ES" sz="1400" b="1" dirty="0" smtClean="0"/>
              <a:t>PLANEA PUBLICACION</a:t>
            </a:r>
            <a:endParaRPr lang="es-ES" sz="1400" b="1" dirty="0" smtClean="0"/>
          </a:p>
          <a:p>
            <a:pPr marL="0" indent="0" algn="ctr">
              <a:buNone/>
            </a:pPr>
            <a:r>
              <a:rPr lang="es-ES" sz="1400" dirty="0" smtClean="0"/>
              <a:t>(DOCUMENTOS PUBLICADOS)</a:t>
            </a:r>
          </a:p>
          <a:p>
            <a:pPr indent="3095625">
              <a:buFont typeface="Arial" panose="020B0604020202020204" pitchFamily="34" charset="0"/>
              <a:buNone/>
            </a:pPr>
            <a:endParaRPr lang="es-ES" dirty="0"/>
          </a:p>
        </p:txBody>
      </p:sp>
      <p:pic>
        <p:nvPicPr>
          <p:cNvPr id="29" name="Imagen 2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920256" y="4155518"/>
            <a:ext cx="1423129" cy="10990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9402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contenido 2"/>
          <p:cNvSpPr>
            <a:spLocks noGrp="1"/>
          </p:cNvSpPr>
          <p:nvPr>
            <p:ph idx="1"/>
          </p:nvPr>
        </p:nvSpPr>
        <p:spPr>
          <a:xfrm>
            <a:off x="492709" y="234779"/>
            <a:ext cx="10515600" cy="556054"/>
          </a:xfrm>
        </p:spPr>
        <p:txBody>
          <a:bodyPr/>
          <a:lstStyle/>
          <a:p>
            <a:r>
              <a:rPr lang="es-ES" dirty="0" smtClean="0"/>
              <a:t>PLANEA CREACION BASE DE DATOS)</a:t>
            </a:r>
          </a:p>
          <a:p>
            <a:pPr indent="3095625">
              <a:buNone/>
            </a:pPr>
            <a:endParaRPr lang="es-ES" dirty="0" smtClean="0"/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8238" y="2388844"/>
            <a:ext cx="7997178" cy="4036670"/>
          </a:xfrm>
          <a:prstGeom prst="rect">
            <a:avLst/>
          </a:prstGeom>
        </p:spPr>
      </p:pic>
      <p:sp>
        <p:nvSpPr>
          <p:cNvPr id="6" name="Marcador de contenido 2"/>
          <p:cNvSpPr txBox="1">
            <a:spLocks/>
          </p:cNvSpPr>
          <p:nvPr/>
        </p:nvSpPr>
        <p:spPr>
          <a:xfrm>
            <a:off x="803255" y="995279"/>
            <a:ext cx="4646074" cy="4088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S" sz="1500" dirty="0" smtClean="0"/>
              <a:t>ACTUALIZACION DE ESTRUCTURA DE DATOS ONLINE</a:t>
            </a:r>
          </a:p>
          <a:p>
            <a:pPr indent="3095625">
              <a:buFont typeface="Arial" panose="020B0604020202020204" pitchFamily="34" charset="0"/>
              <a:buNone/>
            </a:pPr>
            <a:endParaRPr lang="es-ES" dirty="0"/>
          </a:p>
        </p:txBody>
      </p:sp>
      <p:sp>
        <p:nvSpPr>
          <p:cNvPr id="7" name="Marcador de contenido 2"/>
          <p:cNvSpPr txBox="1">
            <a:spLocks/>
          </p:cNvSpPr>
          <p:nvPr/>
        </p:nvSpPr>
        <p:spPr>
          <a:xfrm>
            <a:off x="803321" y="1374980"/>
            <a:ext cx="6511945" cy="4088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S" sz="1400" dirty="0" smtClean="0"/>
              <a:t>CONTROL DE LA ESTRUCTURA DE CONTENIDOS DE LAS FIGURAS DE PLANEAMIENTO</a:t>
            </a:r>
          </a:p>
          <a:p>
            <a:pPr indent="3095625">
              <a:buFont typeface="Arial" panose="020B0604020202020204" pitchFamily="34" charset="0"/>
              <a:buNone/>
            </a:pPr>
            <a:endParaRPr lang="es-ES" dirty="0"/>
          </a:p>
        </p:txBody>
      </p:sp>
      <p:sp>
        <p:nvSpPr>
          <p:cNvPr id="8" name="Marcador de contenido 2"/>
          <p:cNvSpPr txBox="1">
            <a:spLocks/>
          </p:cNvSpPr>
          <p:nvPr/>
        </p:nvSpPr>
        <p:spPr>
          <a:xfrm>
            <a:off x="803255" y="1804697"/>
            <a:ext cx="6511945" cy="4088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S" sz="1400" dirty="0" smtClean="0"/>
              <a:t>ADAPTACION DE ESTRUCTURA DE DATOS A CAMBIOS LEGISLATIVOS</a:t>
            </a:r>
          </a:p>
          <a:p>
            <a:pPr indent="3095625">
              <a:buFont typeface="Arial" panose="020B0604020202020204" pitchFamily="34" charset="0"/>
              <a:buNone/>
            </a:pPr>
            <a:endParaRPr lang="es-ES" dirty="0"/>
          </a:p>
        </p:txBody>
      </p:sp>
      <p:sp>
        <p:nvSpPr>
          <p:cNvPr id="9" name="Marcador de contenido 2"/>
          <p:cNvSpPr txBox="1">
            <a:spLocks/>
          </p:cNvSpPr>
          <p:nvPr/>
        </p:nvSpPr>
        <p:spPr>
          <a:xfrm>
            <a:off x="803254" y="674015"/>
            <a:ext cx="6870291" cy="4088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S" sz="1500" dirty="0" smtClean="0"/>
              <a:t>USUARIO: DIRECCION GENERAL DE URBANISMO Y ORDENACION DE TERRITORIO</a:t>
            </a:r>
          </a:p>
          <a:p>
            <a:pPr indent="3095625">
              <a:buFont typeface="Arial" panose="020B0604020202020204" pitchFamily="34" charset="0"/>
              <a:buNone/>
            </a:pP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5691673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contenido 2"/>
          <p:cNvSpPr>
            <a:spLocks noGrp="1"/>
          </p:cNvSpPr>
          <p:nvPr>
            <p:ph idx="1"/>
          </p:nvPr>
        </p:nvSpPr>
        <p:spPr>
          <a:xfrm>
            <a:off x="492709" y="234779"/>
            <a:ext cx="10515600" cy="556054"/>
          </a:xfrm>
        </p:spPr>
        <p:txBody>
          <a:bodyPr/>
          <a:lstStyle/>
          <a:p>
            <a:r>
              <a:rPr lang="es-ES" dirty="0" smtClean="0"/>
              <a:t>PLANEA REDACCION</a:t>
            </a:r>
          </a:p>
          <a:p>
            <a:pPr indent="3095625">
              <a:buNone/>
            </a:pPr>
            <a:endParaRPr lang="es-ES" dirty="0" smtClean="0"/>
          </a:p>
        </p:txBody>
      </p:sp>
      <p:sp>
        <p:nvSpPr>
          <p:cNvPr id="6" name="Marcador de contenido 2"/>
          <p:cNvSpPr txBox="1">
            <a:spLocks/>
          </p:cNvSpPr>
          <p:nvPr/>
        </p:nvSpPr>
        <p:spPr>
          <a:xfrm>
            <a:off x="803254" y="674015"/>
            <a:ext cx="6870291" cy="4088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S" sz="1500" dirty="0" smtClean="0"/>
              <a:t>USUARIO: EQUIPOS REDACTORES DE PLANEAMIENTO</a:t>
            </a:r>
            <a:endParaRPr lang="es-ES" dirty="0"/>
          </a:p>
        </p:txBody>
      </p:sp>
      <p:sp>
        <p:nvSpPr>
          <p:cNvPr id="7" name="Marcador de contenido 2"/>
          <p:cNvSpPr txBox="1">
            <a:spLocks/>
          </p:cNvSpPr>
          <p:nvPr/>
        </p:nvSpPr>
        <p:spPr>
          <a:xfrm>
            <a:off x="803254" y="1025623"/>
            <a:ext cx="6870291" cy="4088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S" sz="1500" dirty="0" smtClean="0"/>
              <a:t>CARGA DE DATOS GRAFICOS Y TEXTOS</a:t>
            </a:r>
            <a:endParaRPr lang="es-ES" dirty="0"/>
          </a:p>
        </p:txBody>
      </p:sp>
      <p:sp>
        <p:nvSpPr>
          <p:cNvPr id="8" name="Marcador de contenido 2"/>
          <p:cNvSpPr txBox="1">
            <a:spLocks/>
          </p:cNvSpPr>
          <p:nvPr/>
        </p:nvSpPr>
        <p:spPr>
          <a:xfrm>
            <a:off x="803254" y="1434515"/>
            <a:ext cx="6870291" cy="4088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S" sz="1500" dirty="0" smtClean="0"/>
              <a:t>CALCULOS DE INDICADORES DE SOSTENIBILIDAD ( INICIALES Y ORDENACION)</a:t>
            </a:r>
            <a:endParaRPr lang="es-ES" dirty="0"/>
          </a:p>
        </p:txBody>
      </p:sp>
      <p:pic>
        <p:nvPicPr>
          <p:cNvPr id="9" name="Imagen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10210" y="2026508"/>
            <a:ext cx="8472232" cy="4592226"/>
          </a:xfrm>
          <a:prstGeom prst="rect">
            <a:avLst/>
          </a:prstGeom>
        </p:spPr>
      </p:pic>
      <p:cxnSp>
        <p:nvCxnSpPr>
          <p:cNvPr id="11" name="Conector recto de flecha 10"/>
          <p:cNvCxnSpPr/>
          <p:nvPr/>
        </p:nvCxnSpPr>
        <p:spPr>
          <a:xfrm flipH="1" flipV="1">
            <a:off x="1977081" y="3336324"/>
            <a:ext cx="1099751" cy="69197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Marcador de contenido 2"/>
          <p:cNvSpPr txBox="1">
            <a:spLocks/>
          </p:cNvSpPr>
          <p:nvPr/>
        </p:nvSpPr>
        <p:spPr>
          <a:xfrm>
            <a:off x="1129723" y="2998204"/>
            <a:ext cx="1397233" cy="4088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s-ES" sz="1200" dirty="0" smtClean="0"/>
              <a:t>GESTOR DE CAPAS</a:t>
            </a:r>
            <a:endParaRPr lang="es-ES" sz="1200" dirty="0"/>
          </a:p>
        </p:txBody>
      </p:sp>
      <p:sp>
        <p:nvSpPr>
          <p:cNvPr id="13" name="Marcador de contenido 2"/>
          <p:cNvSpPr txBox="1">
            <a:spLocks/>
          </p:cNvSpPr>
          <p:nvPr/>
        </p:nvSpPr>
        <p:spPr>
          <a:xfrm>
            <a:off x="963228" y="5183100"/>
            <a:ext cx="1563728" cy="4088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s-ES" sz="1200" dirty="0" smtClean="0"/>
              <a:t>GESTOR DE FONDOS</a:t>
            </a:r>
            <a:endParaRPr lang="es-ES" sz="1200" dirty="0"/>
          </a:p>
        </p:txBody>
      </p:sp>
      <p:sp>
        <p:nvSpPr>
          <p:cNvPr id="14" name="Marcador de contenido 2"/>
          <p:cNvSpPr txBox="1">
            <a:spLocks/>
          </p:cNvSpPr>
          <p:nvPr/>
        </p:nvSpPr>
        <p:spPr>
          <a:xfrm>
            <a:off x="6967190" y="1786123"/>
            <a:ext cx="1563728" cy="4088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s-ES" sz="1200" dirty="0" smtClean="0"/>
              <a:t>AREA GRAFICA</a:t>
            </a:r>
            <a:endParaRPr lang="es-ES" sz="1200" dirty="0"/>
          </a:p>
        </p:txBody>
      </p:sp>
      <p:sp>
        <p:nvSpPr>
          <p:cNvPr id="15" name="Marcador de contenido 2"/>
          <p:cNvSpPr txBox="1">
            <a:spLocks/>
          </p:cNvSpPr>
          <p:nvPr/>
        </p:nvSpPr>
        <p:spPr>
          <a:xfrm>
            <a:off x="10888397" y="2927432"/>
            <a:ext cx="1089126" cy="4088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s-ES" sz="1200" dirty="0" smtClean="0"/>
              <a:t>AREA TEXTOS</a:t>
            </a:r>
            <a:endParaRPr lang="es-ES" sz="1200" dirty="0"/>
          </a:p>
        </p:txBody>
      </p:sp>
      <p:cxnSp>
        <p:nvCxnSpPr>
          <p:cNvPr id="17" name="Conector recto de flecha 16"/>
          <p:cNvCxnSpPr/>
          <p:nvPr/>
        </p:nvCxnSpPr>
        <p:spPr>
          <a:xfrm flipH="1">
            <a:off x="6178378" y="2026508"/>
            <a:ext cx="1396314" cy="165580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Conector recto de flecha 18"/>
          <p:cNvCxnSpPr/>
          <p:nvPr/>
        </p:nvCxnSpPr>
        <p:spPr>
          <a:xfrm flipH="1">
            <a:off x="9588843" y="3202650"/>
            <a:ext cx="1844117" cy="111997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Conector recto de flecha 20"/>
          <p:cNvCxnSpPr/>
          <p:nvPr/>
        </p:nvCxnSpPr>
        <p:spPr>
          <a:xfrm flipH="1" flipV="1">
            <a:off x="1828339" y="5472923"/>
            <a:ext cx="1042289" cy="48303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83633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contenido 2"/>
          <p:cNvSpPr>
            <a:spLocks noGrp="1"/>
          </p:cNvSpPr>
          <p:nvPr>
            <p:ph idx="1"/>
          </p:nvPr>
        </p:nvSpPr>
        <p:spPr>
          <a:xfrm>
            <a:off x="492709" y="234779"/>
            <a:ext cx="10515600" cy="556054"/>
          </a:xfrm>
        </p:spPr>
        <p:txBody>
          <a:bodyPr/>
          <a:lstStyle/>
          <a:p>
            <a:r>
              <a:rPr lang="es-ES" dirty="0" smtClean="0"/>
              <a:t>PLANEA TRAMITACIÓN</a:t>
            </a:r>
          </a:p>
          <a:p>
            <a:pPr indent="3095625">
              <a:buNone/>
            </a:pPr>
            <a:endParaRPr lang="es-ES" dirty="0" smtClean="0"/>
          </a:p>
        </p:txBody>
      </p:sp>
      <p:sp>
        <p:nvSpPr>
          <p:cNvPr id="3" name="Marcador de contenido 2"/>
          <p:cNvSpPr txBox="1">
            <a:spLocks/>
          </p:cNvSpPr>
          <p:nvPr/>
        </p:nvSpPr>
        <p:spPr>
          <a:xfrm>
            <a:off x="803253" y="719990"/>
            <a:ext cx="6870291" cy="4088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S" sz="1500" dirty="0" smtClean="0"/>
              <a:t>USUARIO: </a:t>
            </a:r>
            <a:r>
              <a:rPr lang="es-ES" sz="1500" dirty="0" smtClean="0"/>
              <a:t>EQUIPOS REDACTORES Y </a:t>
            </a:r>
            <a:r>
              <a:rPr lang="es-ES" sz="1500" dirty="0" smtClean="0"/>
              <a:t>ADMINISTRACIONES PÚBLICAS</a:t>
            </a:r>
            <a:endParaRPr lang="es-ES" dirty="0"/>
          </a:p>
        </p:txBody>
      </p:sp>
      <p:sp>
        <p:nvSpPr>
          <p:cNvPr id="5" name="Marcador de contenido 2"/>
          <p:cNvSpPr txBox="1">
            <a:spLocks/>
          </p:cNvSpPr>
          <p:nvPr/>
        </p:nvSpPr>
        <p:spPr>
          <a:xfrm>
            <a:off x="803253" y="1128882"/>
            <a:ext cx="6870291" cy="4088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S" sz="1500" dirty="0" smtClean="0"/>
              <a:t>ARCHIVO ÚNICO CERTFICADO DIGITAL</a:t>
            </a:r>
            <a:endParaRPr lang="es-ES" dirty="0"/>
          </a:p>
        </p:txBody>
      </p:sp>
      <p:sp>
        <p:nvSpPr>
          <p:cNvPr id="6" name="Marcador de contenido 2"/>
          <p:cNvSpPr txBox="1">
            <a:spLocks/>
          </p:cNvSpPr>
          <p:nvPr/>
        </p:nvSpPr>
        <p:spPr>
          <a:xfrm>
            <a:off x="803253" y="1610319"/>
            <a:ext cx="11388747" cy="408892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S" sz="1500" dirty="0" smtClean="0"/>
              <a:t>PLATAFORMA DE ACCESO A DOCUMENTACIÓN DE TRAMITACION PARA TODOS LOS USUARIOS DE LAS ADMINISTRACIONES PÚBLICAS INTERVINIENTES</a:t>
            </a:r>
            <a:endParaRPr lang="es-ES" dirty="0"/>
          </a:p>
        </p:txBody>
      </p:sp>
      <p:sp>
        <p:nvSpPr>
          <p:cNvPr id="7" name="Marcador de contenido 2"/>
          <p:cNvSpPr txBox="1">
            <a:spLocks/>
          </p:cNvSpPr>
          <p:nvPr/>
        </p:nvSpPr>
        <p:spPr>
          <a:xfrm>
            <a:off x="803253" y="2195015"/>
            <a:ext cx="11094833" cy="4088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S" sz="1500" dirty="0" smtClean="0"/>
              <a:t>HISTÓRICO DE TODOS LOS DOCUMENTOS Y PROCESOS ADMINISTRATIVOS DE LA TRAMITACION</a:t>
            </a:r>
            <a:endParaRPr lang="es-ES" dirty="0"/>
          </a:p>
        </p:txBody>
      </p:sp>
      <p:sp>
        <p:nvSpPr>
          <p:cNvPr id="2" name="Rectángulo 1"/>
          <p:cNvSpPr/>
          <p:nvPr/>
        </p:nvSpPr>
        <p:spPr>
          <a:xfrm>
            <a:off x="8672865" y="544359"/>
            <a:ext cx="2853923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1200" dirty="0">
                <a:hlinkClick r:id="rId2"/>
              </a:rPr>
              <a:t>http://172.31.250.78:8080/plurex/login.jsf</a:t>
            </a:r>
            <a:endParaRPr lang="es-ES" sz="1200" dirty="0"/>
          </a:p>
        </p:txBody>
      </p:sp>
      <p:sp>
        <p:nvSpPr>
          <p:cNvPr id="8" name="Rectángulo 7"/>
          <p:cNvSpPr/>
          <p:nvPr/>
        </p:nvSpPr>
        <p:spPr>
          <a:xfrm>
            <a:off x="10308749" y="836747"/>
            <a:ext cx="1399120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1000" dirty="0"/>
              <a:t>fomento / fomento</a:t>
            </a:r>
          </a:p>
        </p:txBody>
      </p:sp>
      <p:pic>
        <p:nvPicPr>
          <p:cNvPr id="9" name="Imagen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26229" y="2603907"/>
            <a:ext cx="8681640" cy="4177222"/>
          </a:xfrm>
          <a:prstGeom prst="rect">
            <a:avLst/>
          </a:prstGeom>
        </p:spPr>
      </p:pic>
      <p:sp>
        <p:nvSpPr>
          <p:cNvPr id="10" name="Marcador de contenido 2"/>
          <p:cNvSpPr txBox="1">
            <a:spLocks/>
          </p:cNvSpPr>
          <p:nvPr/>
        </p:nvSpPr>
        <p:spPr>
          <a:xfrm>
            <a:off x="613036" y="4079180"/>
            <a:ext cx="1934221" cy="4088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S" sz="1200" dirty="0" smtClean="0"/>
              <a:t>BUSQUEDA FIGURA</a:t>
            </a:r>
            <a:endParaRPr lang="es-ES" sz="1200" dirty="0"/>
          </a:p>
        </p:txBody>
      </p:sp>
      <p:cxnSp>
        <p:nvCxnSpPr>
          <p:cNvPr id="12" name="Conector recto de flecha 11"/>
          <p:cNvCxnSpPr/>
          <p:nvPr/>
        </p:nvCxnSpPr>
        <p:spPr>
          <a:xfrm>
            <a:off x="2198914" y="4201886"/>
            <a:ext cx="1524000" cy="8382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Marcador de contenido 2"/>
          <p:cNvSpPr txBox="1">
            <a:spLocks/>
          </p:cNvSpPr>
          <p:nvPr/>
        </p:nvSpPr>
        <p:spPr>
          <a:xfrm>
            <a:off x="9592567" y="5494323"/>
            <a:ext cx="1934221" cy="408892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S" sz="1200" dirty="0" smtClean="0"/>
              <a:t>INFORMACION Y DOCUMENTOS</a:t>
            </a:r>
            <a:endParaRPr lang="es-ES" sz="1200" dirty="0"/>
          </a:p>
        </p:txBody>
      </p:sp>
      <p:cxnSp>
        <p:nvCxnSpPr>
          <p:cNvPr id="15" name="Conector recto de flecha 14"/>
          <p:cNvCxnSpPr/>
          <p:nvPr/>
        </p:nvCxnSpPr>
        <p:spPr>
          <a:xfrm flipH="1" flipV="1">
            <a:off x="7467600" y="4865914"/>
            <a:ext cx="2124967" cy="72934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668040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contenido 2"/>
          <p:cNvSpPr>
            <a:spLocks noGrp="1"/>
          </p:cNvSpPr>
          <p:nvPr>
            <p:ph idx="1"/>
          </p:nvPr>
        </p:nvSpPr>
        <p:spPr>
          <a:xfrm>
            <a:off x="492709" y="234779"/>
            <a:ext cx="10515600" cy="556054"/>
          </a:xfrm>
        </p:spPr>
        <p:txBody>
          <a:bodyPr/>
          <a:lstStyle/>
          <a:p>
            <a:r>
              <a:rPr lang="es-ES" dirty="0" smtClean="0"/>
              <a:t>PLANEA </a:t>
            </a:r>
            <a:r>
              <a:rPr lang="es-ES" dirty="0" smtClean="0"/>
              <a:t>REVISOR</a:t>
            </a:r>
            <a:endParaRPr lang="es-ES" dirty="0" smtClean="0"/>
          </a:p>
          <a:p>
            <a:pPr indent="3095625">
              <a:buNone/>
            </a:pPr>
            <a:endParaRPr lang="es-ES" dirty="0" smtClean="0"/>
          </a:p>
        </p:txBody>
      </p:sp>
      <p:sp>
        <p:nvSpPr>
          <p:cNvPr id="5" name="Marcador de contenido 2"/>
          <p:cNvSpPr txBox="1">
            <a:spLocks/>
          </p:cNvSpPr>
          <p:nvPr/>
        </p:nvSpPr>
        <p:spPr>
          <a:xfrm>
            <a:off x="803253" y="719990"/>
            <a:ext cx="6870291" cy="4088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S" sz="1500" dirty="0" smtClean="0"/>
              <a:t>USUARIO: </a:t>
            </a:r>
            <a:r>
              <a:rPr lang="es-ES" sz="1500" dirty="0" smtClean="0"/>
              <a:t>TECNICOS </a:t>
            </a:r>
            <a:r>
              <a:rPr lang="es-ES" sz="1500" dirty="0" smtClean="0"/>
              <a:t>ADMINISTRACIONES PUBLICAS</a:t>
            </a:r>
            <a:endParaRPr lang="es-ES" dirty="0"/>
          </a:p>
        </p:txBody>
      </p:sp>
      <p:sp>
        <p:nvSpPr>
          <p:cNvPr id="6" name="Marcador de contenido 2"/>
          <p:cNvSpPr txBox="1">
            <a:spLocks/>
          </p:cNvSpPr>
          <p:nvPr/>
        </p:nvSpPr>
        <p:spPr>
          <a:xfrm>
            <a:off x="803253" y="1071598"/>
            <a:ext cx="7317490" cy="408892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S" sz="1500" dirty="0" smtClean="0"/>
              <a:t>VISOR DE VISUALIZACION DE DOCUMENTOS PARA LA REVISION DOCUMENTAL (DIGITAL Y PDF)</a:t>
            </a:r>
            <a:endParaRPr lang="es-ES" dirty="0"/>
          </a:p>
        </p:txBody>
      </p:sp>
      <p:sp>
        <p:nvSpPr>
          <p:cNvPr id="7" name="Marcador de contenido 2"/>
          <p:cNvSpPr txBox="1">
            <a:spLocks/>
          </p:cNvSpPr>
          <p:nvPr/>
        </p:nvSpPr>
        <p:spPr>
          <a:xfrm>
            <a:off x="803253" y="1466931"/>
            <a:ext cx="6870291" cy="4088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S" sz="1500" dirty="0" smtClean="0"/>
              <a:t>SELECTORES DE VISUALIZACION DE PLANOS Y CAPAS</a:t>
            </a:r>
            <a:endParaRPr lang="es-ES" dirty="0"/>
          </a:p>
        </p:txBody>
      </p:sp>
      <p:pic>
        <p:nvPicPr>
          <p:cNvPr id="8" name="Imagen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2913" y="2537336"/>
            <a:ext cx="8022835" cy="4157378"/>
          </a:xfrm>
          <a:prstGeom prst="rect">
            <a:avLst/>
          </a:prstGeom>
        </p:spPr>
      </p:pic>
      <p:sp>
        <p:nvSpPr>
          <p:cNvPr id="9" name="Marcador de contenido 2"/>
          <p:cNvSpPr txBox="1">
            <a:spLocks/>
          </p:cNvSpPr>
          <p:nvPr/>
        </p:nvSpPr>
        <p:spPr>
          <a:xfrm>
            <a:off x="803252" y="1842227"/>
            <a:ext cx="7567862" cy="4088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S" sz="1500" dirty="0" smtClean="0"/>
              <a:t>VISUALIZACIÓN DE VINCULACION ENTRE </a:t>
            </a:r>
            <a:r>
              <a:rPr lang="es-ES" sz="1500" dirty="0"/>
              <a:t>Á</a:t>
            </a:r>
            <a:r>
              <a:rPr lang="es-ES" sz="1500" dirty="0" smtClean="0"/>
              <a:t>MBITOS GRÁFICOS Y TEXTOS NORMATIVOS </a:t>
            </a:r>
            <a:endParaRPr lang="es-ES" dirty="0"/>
          </a:p>
        </p:txBody>
      </p:sp>
      <p:sp>
        <p:nvSpPr>
          <p:cNvPr id="10" name="Marcador de contenido 2"/>
          <p:cNvSpPr txBox="1">
            <a:spLocks/>
          </p:cNvSpPr>
          <p:nvPr/>
        </p:nvSpPr>
        <p:spPr>
          <a:xfrm>
            <a:off x="912108" y="3377960"/>
            <a:ext cx="2516891" cy="30643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S" sz="1200" dirty="0" smtClean="0"/>
              <a:t>SELECTOR DE PLANOS Y CAPAS</a:t>
            </a:r>
            <a:endParaRPr lang="es-ES" sz="1200" dirty="0"/>
          </a:p>
        </p:txBody>
      </p:sp>
      <p:sp>
        <p:nvSpPr>
          <p:cNvPr id="11" name="Marcador de contenido 2"/>
          <p:cNvSpPr txBox="1">
            <a:spLocks/>
          </p:cNvSpPr>
          <p:nvPr/>
        </p:nvSpPr>
        <p:spPr>
          <a:xfrm>
            <a:off x="803252" y="2184448"/>
            <a:ext cx="7567862" cy="4088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S" sz="1500" dirty="0" smtClean="0"/>
              <a:t>VISUALIZACIÓN DE FONDOS CARTOGRAFICOS Y ORTOFOTOS</a:t>
            </a:r>
            <a:endParaRPr lang="es-ES" dirty="0"/>
          </a:p>
        </p:txBody>
      </p:sp>
      <p:cxnSp>
        <p:nvCxnSpPr>
          <p:cNvPr id="13" name="Conector recto de flecha 12"/>
          <p:cNvCxnSpPr/>
          <p:nvPr/>
        </p:nvCxnSpPr>
        <p:spPr>
          <a:xfrm>
            <a:off x="2732314" y="3918857"/>
            <a:ext cx="1611086" cy="69716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onector recto de flecha 14"/>
          <p:cNvCxnSpPr/>
          <p:nvPr/>
        </p:nvCxnSpPr>
        <p:spPr>
          <a:xfrm>
            <a:off x="10330543" y="1670348"/>
            <a:ext cx="130628" cy="201404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Marcador de contenido 2"/>
          <p:cNvSpPr txBox="1">
            <a:spLocks/>
          </p:cNvSpPr>
          <p:nvPr/>
        </p:nvSpPr>
        <p:spPr>
          <a:xfrm>
            <a:off x="9457394" y="1407458"/>
            <a:ext cx="2516891" cy="306433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S" sz="1200" dirty="0" smtClean="0"/>
              <a:t>DOCUMENTOS NORMATIVOS ( TEXTOS)</a:t>
            </a:r>
            <a:endParaRPr lang="es-ES" sz="1200" dirty="0"/>
          </a:p>
        </p:txBody>
      </p:sp>
      <p:sp>
        <p:nvSpPr>
          <p:cNvPr id="17" name="Marcador de contenido 2"/>
          <p:cNvSpPr txBox="1">
            <a:spLocks/>
          </p:cNvSpPr>
          <p:nvPr/>
        </p:nvSpPr>
        <p:spPr>
          <a:xfrm>
            <a:off x="2168264" y="5627914"/>
            <a:ext cx="1358707" cy="30643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S" sz="1200" dirty="0" smtClean="0"/>
              <a:t>AREA GRAFICA</a:t>
            </a:r>
            <a:endParaRPr lang="es-ES" sz="1200" dirty="0"/>
          </a:p>
        </p:txBody>
      </p:sp>
      <p:cxnSp>
        <p:nvCxnSpPr>
          <p:cNvPr id="19" name="Conector recto de flecha 18"/>
          <p:cNvCxnSpPr/>
          <p:nvPr/>
        </p:nvCxnSpPr>
        <p:spPr>
          <a:xfrm flipV="1">
            <a:off x="3526971" y="5519057"/>
            <a:ext cx="2024743" cy="21771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ectángulo 19"/>
          <p:cNvSpPr/>
          <p:nvPr/>
        </p:nvSpPr>
        <p:spPr>
          <a:xfrm>
            <a:off x="7304377" y="219214"/>
            <a:ext cx="4746109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1000" dirty="0">
                <a:hlinkClick r:id="rId3"/>
              </a:rPr>
              <a:t>http://visor.ideex.es/#/visor/map%3D1%2Cvisor%3D1%2Chdpu_file%3Dplanos_visor</a:t>
            </a:r>
            <a:endParaRPr lang="es-ES" sz="1000" dirty="0"/>
          </a:p>
        </p:txBody>
      </p:sp>
    </p:spTree>
    <p:extLst>
      <p:ext uri="{BB962C8B-B14F-4D97-AF65-F5344CB8AC3E}">
        <p14:creationId xmlns:p14="http://schemas.microsoft.com/office/powerpoint/2010/main" val="14798140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contenido 2"/>
          <p:cNvSpPr txBox="1">
            <a:spLocks/>
          </p:cNvSpPr>
          <p:nvPr/>
        </p:nvSpPr>
        <p:spPr>
          <a:xfrm>
            <a:off x="492709" y="234779"/>
            <a:ext cx="10515600" cy="55605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S" dirty="0" smtClean="0"/>
              <a:t>PLANEA PUBLICACION</a:t>
            </a:r>
          </a:p>
          <a:p>
            <a:pPr indent="3095625">
              <a:buFont typeface="Arial" panose="020B0604020202020204" pitchFamily="34" charset="0"/>
              <a:buNone/>
            </a:pPr>
            <a:endParaRPr lang="es-ES" dirty="0" smtClean="0"/>
          </a:p>
        </p:txBody>
      </p:sp>
      <p:sp>
        <p:nvSpPr>
          <p:cNvPr id="5" name="Marcador de contenido 2"/>
          <p:cNvSpPr txBox="1">
            <a:spLocks/>
          </p:cNvSpPr>
          <p:nvPr/>
        </p:nvSpPr>
        <p:spPr>
          <a:xfrm>
            <a:off x="803253" y="719990"/>
            <a:ext cx="6870291" cy="4088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S" sz="1500" dirty="0" smtClean="0"/>
              <a:t>USUARIO: </a:t>
            </a:r>
            <a:r>
              <a:rPr lang="es-ES" sz="1500" dirty="0" smtClean="0"/>
              <a:t>USUARIOS IDEEX</a:t>
            </a:r>
            <a:endParaRPr lang="es-ES" dirty="0"/>
          </a:p>
        </p:txBody>
      </p:sp>
      <p:sp>
        <p:nvSpPr>
          <p:cNvPr id="6" name="Marcador de contenido 2"/>
          <p:cNvSpPr txBox="1">
            <a:spLocks/>
          </p:cNvSpPr>
          <p:nvPr/>
        </p:nvSpPr>
        <p:spPr>
          <a:xfrm>
            <a:off x="803253" y="1071598"/>
            <a:ext cx="6870291" cy="4088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S" sz="1500" dirty="0" smtClean="0"/>
              <a:t>APLICACIÓN INTEGRADA EN LA IDEEX</a:t>
            </a:r>
            <a:endParaRPr lang="es-ES" dirty="0"/>
          </a:p>
        </p:txBody>
      </p:sp>
      <p:sp>
        <p:nvSpPr>
          <p:cNvPr id="7" name="Marcador de contenido 2"/>
          <p:cNvSpPr txBox="1">
            <a:spLocks/>
          </p:cNvSpPr>
          <p:nvPr/>
        </p:nvSpPr>
        <p:spPr>
          <a:xfrm>
            <a:off x="803253" y="1480490"/>
            <a:ext cx="6870291" cy="4088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S" sz="1500" dirty="0" smtClean="0"/>
              <a:t>CONSULTA DE PLANEAMIENTO: PLANOS Y TEXTOS</a:t>
            </a:r>
            <a:endParaRPr lang="es-ES" dirty="0"/>
          </a:p>
        </p:txBody>
      </p:sp>
      <p:sp>
        <p:nvSpPr>
          <p:cNvPr id="8" name="Marcador de contenido 2"/>
          <p:cNvSpPr txBox="1">
            <a:spLocks/>
          </p:cNvSpPr>
          <p:nvPr/>
        </p:nvSpPr>
        <p:spPr>
          <a:xfrm>
            <a:off x="803252" y="1889382"/>
            <a:ext cx="6870291" cy="4088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S" sz="1500" dirty="0" smtClean="0"/>
              <a:t>CONSULTA DE PLANEAMIENTO: VINCULACION AMBITOS GRAFICOS-TEXTOS</a:t>
            </a:r>
            <a:endParaRPr lang="es-ES" dirty="0"/>
          </a:p>
        </p:txBody>
      </p:sp>
      <p:pic>
        <p:nvPicPr>
          <p:cNvPr id="9" name="Imagen 8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4829" y="2579039"/>
            <a:ext cx="8817427" cy="4063748"/>
          </a:xfrm>
          <a:prstGeom prst="rect">
            <a:avLst/>
          </a:prstGeom>
        </p:spPr>
      </p:pic>
      <p:sp>
        <p:nvSpPr>
          <p:cNvPr id="10" name="Rectángulo 9"/>
          <p:cNvSpPr/>
          <p:nvPr/>
        </p:nvSpPr>
        <p:spPr>
          <a:xfrm>
            <a:off x="7765034" y="906712"/>
            <a:ext cx="332398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dirty="0"/>
              <a:t>http://www.ideex.es/IDEEXVisor/</a:t>
            </a:r>
          </a:p>
        </p:txBody>
      </p:sp>
    </p:spTree>
    <p:extLst>
      <p:ext uri="{BB962C8B-B14F-4D97-AF65-F5344CB8AC3E}">
        <p14:creationId xmlns:p14="http://schemas.microsoft.com/office/powerpoint/2010/main" val="13836932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662</TotalTime>
  <Words>295</Words>
  <Application>Microsoft Office PowerPoint</Application>
  <PresentationFormat>Panorámica</PresentationFormat>
  <Paragraphs>67</Paragraphs>
  <Slides>9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9</vt:i4>
      </vt:variant>
    </vt:vector>
  </HeadingPairs>
  <TitlesOfParts>
    <vt:vector size="13" baseType="lpstr">
      <vt:lpstr>Arial</vt:lpstr>
      <vt:lpstr>Calibri</vt:lpstr>
      <vt:lpstr>Calibri Light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Usuario de Windows</dc:creator>
  <cp:lastModifiedBy>Usuario de Windows</cp:lastModifiedBy>
  <cp:revision>22</cp:revision>
  <dcterms:created xsi:type="dcterms:W3CDTF">2021-05-06T09:16:10Z</dcterms:created>
  <dcterms:modified xsi:type="dcterms:W3CDTF">2021-05-07T13:33:42Z</dcterms:modified>
</cp:coreProperties>
</file>